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339" r:id="rId5"/>
    <p:sldId id="428" r:id="rId6"/>
    <p:sldId id="427" r:id="rId7"/>
    <p:sldId id="431" r:id="rId8"/>
    <p:sldId id="423" r:id="rId9"/>
    <p:sldId id="424" r:id="rId10"/>
    <p:sldId id="425" r:id="rId11"/>
    <p:sldId id="388" r:id="rId12"/>
    <p:sldId id="429" r:id="rId13"/>
    <p:sldId id="432" r:id="rId14"/>
    <p:sldId id="430" r:id="rId15"/>
    <p:sldId id="3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558" autoAdjust="0"/>
  </p:normalViewPr>
  <p:slideViewPr>
    <p:cSldViewPr snapToGrid="0">
      <p:cViewPr varScale="1">
        <p:scale>
          <a:sx n="42" d="100"/>
          <a:sy n="42" d="100"/>
        </p:scale>
        <p:origin x="400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wyn Matier" userId="4e49f1e9-f7b3-4965-a15b-499d6be10110" providerId="ADAL" clId="{619095E6-435B-40BB-B6AC-633D7D73459C}"/>
    <pc:docChg chg="modSld">
      <pc:chgData name="Olwyn Matier" userId="4e49f1e9-f7b3-4965-a15b-499d6be10110" providerId="ADAL" clId="{619095E6-435B-40BB-B6AC-633D7D73459C}" dt="2024-10-29T17:38:20.887" v="14" actId="12"/>
      <pc:docMkLst>
        <pc:docMk/>
      </pc:docMkLst>
      <pc:sldChg chg="modNotesTx">
        <pc:chgData name="Olwyn Matier" userId="4e49f1e9-f7b3-4965-a15b-499d6be10110" providerId="ADAL" clId="{619095E6-435B-40BB-B6AC-633D7D73459C}" dt="2024-10-29T17:38:10.991" v="13" actId="113"/>
        <pc:sldMkLst>
          <pc:docMk/>
          <pc:sldMk cId="2476297193" sldId="339"/>
        </pc:sldMkLst>
      </pc:sldChg>
      <pc:sldChg chg="modNotesTx">
        <pc:chgData name="Olwyn Matier" userId="4e49f1e9-f7b3-4965-a15b-499d6be10110" providerId="ADAL" clId="{619095E6-435B-40BB-B6AC-633D7D73459C}" dt="2024-10-29T17:37:51.418" v="10" actId="5793"/>
        <pc:sldMkLst>
          <pc:docMk/>
          <pc:sldMk cId="2679749925" sldId="388"/>
        </pc:sldMkLst>
      </pc:sldChg>
      <pc:sldChg chg="modNotesTx">
        <pc:chgData name="Olwyn Matier" userId="4e49f1e9-f7b3-4965-a15b-499d6be10110" providerId="ADAL" clId="{619095E6-435B-40BB-B6AC-633D7D73459C}" dt="2024-10-29T17:37:41.161" v="8" actId="5793"/>
        <pc:sldMkLst>
          <pc:docMk/>
          <pc:sldMk cId="2880331066" sldId="423"/>
        </pc:sldMkLst>
      </pc:sldChg>
      <pc:sldChg chg="modNotesTx">
        <pc:chgData name="Olwyn Matier" userId="4e49f1e9-f7b3-4965-a15b-499d6be10110" providerId="ADAL" clId="{619095E6-435B-40BB-B6AC-633D7D73459C}" dt="2024-10-29T17:38:20.887" v="14" actId="12"/>
        <pc:sldMkLst>
          <pc:docMk/>
          <pc:sldMk cId="323809306" sldId="424"/>
        </pc:sldMkLst>
      </pc:sldChg>
      <pc:sldChg chg="modNotesTx">
        <pc:chgData name="Olwyn Matier" userId="4e49f1e9-f7b3-4965-a15b-499d6be10110" providerId="ADAL" clId="{619095E6-435B-40BB-B6AC-633D7D73459C}" dt="2024-10-29T17:37:32.228" v="4" actId="5793"/>
        <pc:sldMkLst>
          <pc:docMk/>
          <pc:sldMk cId="1882439579" sldId="427"/>
        </pc:sldMkLst>
      </pc:sldChg>
      <pc:sldChg chg="modNotesTx">
        <pc:chgData name="Olwyn Matier" userId="4e49f1e9-f7b3-4965-a15b-499d6be10110" providerId="ADAL" clId="{619095E6-435B-40BB-B6AC-633D7D73459C}" dt="2024-10-29T17:37:28.589" v="2" actId="5793"/>
        <pc:sldMkLst>
          <pc:docMk/>
          <pc:sldMk cId="960811322" sldId="428"/>
        </pc:sldMkLst>
      </pc:sldChg>
      <pc:sldChg chg="modNotesTx">
        <pc:chgData name="Olwyn Matier" userId="4e49f1e9-f7b3-4965-a15b-499d6be10110" providerId="ADAL" clId="{619095E6-435B-40BB-B6AC-633D7D73459C}" dt="2024-10-29T17:38:03.565" v="12" actId="5793"/>
        <pc:sldMkLst>
          <pc:docMk/>
          <pc:sldMk cId="2947084206" sldId="430"/>
        </pc:sldMkLst>
      </pc:sldChg>
      <pc:sldChg chg="modNotesTx">
        <pc:chgData name="Olwyn Matier" userId="4e49f1e9-f7b3-4965-a15b-499d6be10110" providerId="ADAL" clId="{619095E6-435B-40BB-B6AC-633D7D73459C}" dt="2024-10-29T17:37:37.439" v="6" actId="5793"/>
        <pc:sldMkLst>
          <pc:docMk/>
          <pc:sldMk cId="1879116489" sldId="4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C1F01-84CD-AA49-AB9D-E67F03A51F0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9945-5FDA-A845-9142-CC1D8356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1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49945-5FDA-A845-9142-CC1D8356B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98722-E440-8B72-CD25-BDC3BF1E1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E9E9C0-95A4-804E-85EC-10EC01F44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DB1370-75A0-4CA0-A5B0-51A3854A2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A5DFF-C3A5-7309-8DAD-C5A324503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49945-5FDA-A845-9142-CC1D8356B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4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FC3CB-2D42-E083-6A2C-3F861CCDA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DF043-E554-7AB5-942D-E1544A315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E79D39-CD97-9370-3773-4BB346D90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4B722-F84D-317D-5F47-14484408C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49945-5FDA-A845-9142-CC1D8356B3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4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49945-5FDA-A845-9142-CC1D8356B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2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49945-5FDA-A845-9142-CC1D8356B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49945-5FDA-A845-9142-CC1D8356B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49945-5FDA-A845-9142-CC1D8356B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49945-5FDA-A845-9142-CC1D8356B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9350C-FB06-3737-21C4-A5CFF38C7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FCC40D-672E-9CE7-D782-950D05527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550E18-0DD6-9113-D233-1E195A801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3CBE3-4E56-46C4-6681-0498F3E89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49945-5FDA-A845-9142-CC1D8356B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56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1D822-2F45-B565-E397-C768C430F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C9614F-D2C3-ADA6-604E-1B18FD2F0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8676F2-E882-28F9-5E33-BE40AF401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45220-2C64-5C3A-75AA-AEA253B1C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49945-5FDA-A845-9142-CC1D8356B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7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6744-BAB8-4C47-AF77-FBDAF9A41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E2519-1EB8-394D-B420-CCB9B034D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CD3AF-8A16-6D48-BB56-0E2C0524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02F71-FD75-8D47-83FB-2BBBB905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390F-583F-9F42-B893-3DE641EC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CCFF-BC1E-D64A-B30C-2D2F595A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1965E-D246-654A-8BEC-A56F043C0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94156-BA3A-9540-B74E-BAF4066A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6C81A-4D0C-1749-A52B-C0CAA97B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7BE70-C3A8-7E45-8815-4B972AC6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1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9F9BC-2C73-9749-A228-EDE92A5E1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28C53-FE6F-DD4E-940E-7BEE7EE03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82FF0-BE25-7B40-A57E-FEC837E4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79476-5D0A-D844-B819-FF29C517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BE81E-D1E5-1445-8AB2-869C5C65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7188-5320-1D4C-9EA3-C47C3119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A38FC-3EE7-C447-ADAB-4D477F048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92477-0A73-2647-8C29-CE7BC195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8B1DE-7C84-5146-9D89-7B1FEF05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6D24F-EF26-B74F-9197-83AFFE12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7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93FF-AC52-5A40-BD54-BC5F83A3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3CF70-4CF9-7745-A9D5-CA14F379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527B5-93AC-B94F-BAB3-35D048162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549DC-CFF1-FA4F-BCD3-71D5CCEC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859CE-3DFC-5043-A9A3-EAEE23E5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8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87F0-9EAF-8249-A46C-63B3E5C4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F796-B0B0-D14A-8316-22C23C8D9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A3360-D970-9A45-BFED-CFD049394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4DBC0-DAB1-A342-BB14-C14F26B5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D2500-69D6-3643-A42A-1E87D368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4CC6E-2F38-A64B-9E81-76E8B142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3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7888-8C43-8940-BF89-B8FDA02B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CA145-82A8-9F4D-AFCD-2BC87018A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7DCC0-BE11-3C48-92ED-4493D0165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70E87-8992-7A42-BF61-73293C8B0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CC4B0-459E-2449-A1B4-41BD59DC7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E95CB-4C30-474E-A102-5472E958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D9C94E-EBDE-0C49-801D-9700E0BE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8CE47-5788-B24F-996A-E2ECA459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9BFD5-05BC-854C-A48D-75DF30B8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C7097-72EF-1640-9571-04461CA7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B0D06-8729-1D44-85E3-63B4E7B6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B5DFC-127D-044F-A54E-BD0F38DC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915585-E870-E940-9215-672D0E83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DDE9E-B677-1C47-8F13-6F561AC8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C0BC9-D608-504C-BF18-79A45928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5DC1-A361-2149-B47A-ED474071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1DC51-78DB-9D4A-8152-4D52CB23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9ED02-0993-614D-8532-D6D0FC39F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2B218-F4DF-6B41-B636-951DA1C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5052F-8255-0E4B-B9CD-BCF03186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930BA-9B05-444C-83FE-F75DE1A9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6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2520-6CC5-C74C-8EEC-3D768CD4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BFFAE-A23F-9441-926F-7F49B6807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99167-1B5D-DA42-AD2B-CBC1821D6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36FA9-B9CB-064A-A145-49209B87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06582-CF8C-5049-BD60-75A0D08F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2F22E-BC7A-F44C-82CC-71BE0272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8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59D76-6251-7847-A314-897BE4F3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817F-25BA-2C45-BE41-2E0518BF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19FC4-40DE-534D-9989-C09BAA1B8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5FACD-4DCD-0643-9BEA-7855ADA287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4A454-4C33-204E-9D72-2A34513CF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BD462-3C5A-3E43-86D3-D17B4CADE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2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mailto:o.matier@qub.ac.uk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8D05610A-0BAC-BD4C-AEEA-260A157E8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4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Placeholder 4">
            <a:extLst>
              <a:ext uri="{FF2B5EF4-FFF2-40B4-BE49-F238E27FC236}">
                <a16:creationId xmlns:a16="http://schemas.microsoft.com/office/drawing/2014/main" id="{E65ED2F2-543D-9148-AD70-A283859B2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358336"/>
            <a:ext cx="5598721" cy="2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288000" rIns="288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rgbClr val="D600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Doctorate in  Clinical Psychology: </a:t>
            </a:r>
          </a:p>
          <a:p>
            <a:pPr algn="ctr">
              <a:buFont typeface="Arial" panose="020B0604020202020204" pitchFamily="34" charset="0"/>
              <a:buNone/>
            </a:pPr>
            <a:endParaRPr lang="en-GB" altLang="en-US" sz="1800" b="1" dirty="0">
              <a:solidFill>
                <a:srgbClr val="D6000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rgbClr val="D600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Clinical Placements</a:t>
            </a:r>
          </a:p>
          <a:p>
            <a:pPr algn="ctr">
              <a:buFont typeface="Arial" panose="020B0604020202020204" pitchFamily="34" charset="0"/>
              <a:buNone/>
            </a:pPr>
            <a:endParaRPr lang="en-GB" altLang="en-US" sz="4800" b="1" dirty="0">
              <a:solidFill>
                <a:srgbClr val="D6000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49" name="Text Placeholder 13">
            <a:extLst>
              <a:ext uri="{FF2B5EF4-FFF2-40B4-BE49-F238E27FC236}">
                <a16:creationId xmlns:a16="http://schemas.microsoft.com/office/drawing/2014/main" id="{7AC6278C-E214-FF4A-BD07-59362B415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76" y="5652227"/>
            <a:ext cx="693261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b="1">
                <a:solidFill>
                  <a:srgbClr val="D6000D"/>
                </a:solidFill>
                <a:latin typeface="Arial"/>
                <a:cs typeface="Arial"/>
              </a:rPr>
              <a:t>Dr Olwyn Matier</a:t>
            </a:r>
            <a:endParaRPr lang="en-US" altLang="en-US" sz="1600" b="1">
              <a:solidFill>
                <a:srgbClr val="D600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>
                <a:solidFill>
                  <a:srgbClr val="D6000D"/>
                </a:solidFill>
                <a:latin typeface="Arial"/>
                <a:cs typeface="Arial"/>
              </a:rPr>
              <a:t>Consultant Clinical Psychologist</a:t>
            </a:r>
            <a:endParaRPr lang="en-US" altLang="en-US" sz="1600">
              <a:solidFill>
                <a:srgbClr val="D600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>
                <a:solidFill>
                  <a:srgbClr val="D6000D"/>
                </a:solidFill>
                <a:latin typeface="Arial"/>
                <a:cs typeface="Arial"/>
              </a:rPr>
              <a:t>Clinical Director, Doctorate in Clinical Psychology   </a:t>
            </a:r>
            <a:endParaRPr lang="en-US" altLang="en-US" sz="1600">
              <a:solidFill>
                <a:srgbClr val="D600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9719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2AFFC-C332-0285-679B-D0C4DF9B7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EE3D-35E9-8C27-9E2C-1D08DA45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 monitoring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084F-F8C9-A40A-4E40-DAAF53F513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4000" dirty="0"/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3600" dirty="0"/>
              <a:t>Mid and end of placement meetings. </a:t>
            </a: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3600" dirty="0"/>
              <a:t>Clinical log book.</a:t>
            </a: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3600" dirty="0"/>
              <a:t>Progress, strengths, areas for further development.</a:t>
            </a: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3600" dirty="0"/>
              <a:t>Trainee feedback and experiences of placement. </a:t>
            </a:r>
            <a:endParaRPr lang="en-GB" sz="4000" dirty="0"/>
          </a:p>
          <a:p>
            <a:pPr marL="806450" lvl="1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2000" dirty="0"/>
          </a:p>
        </p:txBody>
      </p:sp>
      <p:pic>
        <p:nvPicPr>
          <p:cNvPr id="6" name="Content Placeholder 5" descr="A couple of cartoon characters sitting in chairs&#10;&#10;Description automatically generated">
            <a:extLst>
              <a:ext uri="{FF2B5EF4-FFF2-40B4-BE49-F238E27FC236}">
                <a16:creationId xmlns:a16="http://schemas.microsoft.com/office/drawing/2014/main" id="{1716EB36-E668-740B-CC13-F0FEC807B2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F5E65-372A-59CA-2B60-9DA955350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779" y="604381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5606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E0CA1-05DC-9FF1-39B6-5628C9DE2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33E3-4774-0842-BB79-5CD536EA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 support around placements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0A3EB-BD95-0DA0-DBB6-17151B2B6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9081"/>
            <a:ext cx="6531591" cy="4923794"/>
          </a:xfrm>
        </p:spPr>
        <p:txBody>
          <a:bodyPr>
            <a:normAutofit fontScale="47500" lnSpcReduction="20000"/>
          </a:bodyPr>
          <a:lstStyle/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5100" dirty="0"/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5100" dirty="0"/>
              <a:t>Safe and supportive learning environment. </a:t>
            </a:r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5100" dirty="0"/>
              <a:t>Placement supervisor.</a:t>
            </a:r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5100" dirty="0"/>
              <a:t>Clinical tutor: </a:t>
            </a:r>
          </a:p>
          <a:p>
            <a:pPr marL="806450" lvl="1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200" dirty="0"/>
              <a:t>Consistent point of contact &amp; support</a:t>
            </a:r>
          </a:p>
          <a:p>
            <a:pPr marL="806450" lvl="1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200" dirty="0"/>
              <a:t>Placement meetings</a:t>
            </a:r>
          </a:p>
          <a:p>
            <a:pPr marL="806450" lvl="1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200" dirty="0"/>
              <a:t>Informal contact when needed</a:t>
            </a:r>
          </a:p>
          <a:p>
            <a:pPr marL="806450" lvl="1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200" dirty="0"/>
              <a:t>Getting to know trainees on an individual basis</a:t>
            </a:r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5100" dirty="0"/>
              <a:t>Clinical director.</a:t>
            </a:r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5100" dirty="0"/>
              <a:t>Placement panel – trainee representatives.</a:t>
            </a:r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5100" dirty="0"/>
              <a:t>Importance placed on trainee experience, feedback, wellbeing.</a:t>
            </a:r>
          </a:p>
          <a:p>
            <a:pPr marL="806450" lvl="1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2000" dirty="0"/>
          </a:p>
        </p:txBody>
      </p:sp>
      <p:pic>
        <p:nvPicPr>
          <p:cNvPr id="6" name="Content Placeholder 5" descr="A group of paper people holding hands&#10;&#10;Description automatically generated">
            <a:extLst>
              <a:ext uri="{FF2B5EF4-FFF2-40B4-BE49-F238E27FC236}">
                <a16:creationId xmlns:a16="http://schemas.microsoft.com/office/drawing/2014/main" id="{695172E6-8A28-4BCE-12B4-3011F0C87E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450" y="2274094"/>
            <a:ext cx="3738349" cy="24922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3A6BD-4833-853C-82F9-8AEC61BDB9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779" y="604381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8420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9E439-A45B-3349-AB58-6290A3D53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2384425"/>
            <a:ext cx="8742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726065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6FB21-9347-3589-05E8-0B3D3D23E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7EB4-6630-FE65-1F40-1A3FD267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clinical placement team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5E50A-03FA-F2B1-9956-BAAC9638CB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4000" dirty="0"/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4000" dirty="0"/>
          </a:p>
          <a:p>
            <a:pPr marL="0" indent="0">
              <a:spcBef>
                <a:spcPts val="2000"/>
              </a:spcBef>
              <a:buClr>
                <a:srgbClr val="6FB7D7"/>
              </a:buClr>
              <a:buSzPct val="110000"/>
              <a:buNone/>
              <a:defRPr/>
            </a:pPr>
            <a:endParaRPr lang="en-GB" sz="3600" dirty="0"/>
          </a:p>
          <a:p>
            <a:pPr marL="806450" lvl="1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6D59C-4BD3-15DF-AF72-B40701E43A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779" y="6043819"/>
            <a:ext cx="1832169" cy="70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8C059-041D-21BF-9C5E-813173493A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828" y="3466845"/>
            <a:ext cx="2223655" cy="1483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E1EBEB-00CF-CB0E-82D2-F5C3AC1E0D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5167312"/>
            <a:ext cx="2223655" cy="1483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F198C-98F7-E2CD-2099-B47EF1ED48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828" y="1824726"/>
            <a:ext cx="2259627" cy="1507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16F00E-FC37-2368-FD2E-B3509E2AF6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1" y="3568176"/>
            <a:ext cx="2223654" cy="1483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EB70F-01CB-4DEC-110E-D9053B82650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48728"/>
            <a:ext cx="2223655" cy="1483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FC2C05-5F6D-F375-5E37-E3FF52C3D03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14" y="5330247"/>
            <a:ext cx="2223654" cy="12510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6C9CCB-5487-3EFC-7B06-F77EA8EE593F}"/>
              </a:ext>
            </a:extLst>
          </p:cNvPr>
          <p:cNvSpPr txBox="1"/>
          <p:nvPr/>
        </p:nvSpPr>
        <p:spPr>
          <a:xfrm>
            <a:off x="3138055" y="2267400"/>
            <a:ext cx="236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 Jenny Cross</a:t>
            </a:r>
          </a:p>
          <a:p>
            <a:r>
              <a:rPr lang="en-US" sz="1600" dirty="0"/>
              <a:t>Clinical teaching fellow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4FEF0-53FE-46A7-D24B-C437BD05AA22}"/>
              </a:ext>
            </a:extLst>
          </p:cNvPr>
          <p:cNvSpPr txBox="1"/>
          <p:nvPr/>
        </p:nvSpPr>
        <p:spPr>
          <a:xfrm>
            <a:off x="3138055" y="3901306"/>
            <a:ext cx="236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 Kelly Martinez</a:t>
            </a:r>
          </a:p>
          <a:p>
            <a:r>
              <a:rPr lang="en-US" sz="1600" dirty="0"/>
              <a:t>Clinical teaching fellow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07E323-4DF8-F3D0-A89D-FBA9562FB753}"/>
              </a:ext>
            </a:extLst>
          </p:cNvPr>
          <p:cNvSpPr txBox="1"/>
          <p:nvPr/>
        </p:nvSpPr>
        <p:spPr>
          <a:xfrm>
            <a:off x="3138055" y="5616763"/>
            <a:ext cx="2551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 Annie Melaugh McAteer</a:t>
            </a:r>
          </a:p>
          <a:p>
            <a:r>
              <a:rPr lang="en-US" sz="1600" dirty="0"/>
              <a:t>Clinical teaching fellow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2BD51-FB32-7649-35C9-920C287E614B}"/>
              </a:ext>
            </a:extLst>
          </p:cNvPr>
          <p:cNvSpPr txBox="1"/>
          <p:nvPr/>
        </p:nvSpPr>
        <p:spPr>
          <a:xfrm>
            <a:off x="8635736" y="2267400"/>
            <a:ext cx="236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 Sharon Frazer</a:t>
            </a:r>
          </a:p>
          <a:p>
            <a:r>
              <a:rPr lang="en-US" sz="1600" dirty="0"/>
              <a:t>Clinical teaching fellow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F9CB18-74DF-B694-CD49-D5FD03C02744}"/>
              </a:ext>
            </a:extLst>
          </p:cNvPr>
          <p:cNvSpPr txBox="1"/>
          <p:nvPr/>
        </p:nvSpPr>
        <p:spPr>
          <a:xfrm>
            <a:off x="8635736" y="3901306"/>
            <a:ext cx="2754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 Olwyn Matier</a:t>
            </a:r>
          </a:p>
          <a:p>
            <a:r>
              <a:rPr lang="en-US" sz="1600" dirty="0"/>
              <a:t>Clinical Director</a:t>
            </a:r>
          </a:p>
          <a:p>
            <a:r>
              <a:rPr lang="en-US" sz="1600" dirty="0">
                <a:hlinkClick r:id="rId10"/>
              </a:rPr>
              <a:t>o.matier@qub.ac.uk</a:t>
            </a:r>
            <a:r>
              <a:rPr lang="en-US" sz="16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73DE88-8CE0-D96A-E561-E516DE90BFA6}"/>
              </a:ext>
            </a:extLst>
          </p:cNvPr>
          <p:cNvSpPr txBox="1"/>
          <p:nvPr/>
        </p:nvSpPr>
        <p:spPr>
          <a:xfrm>
            <a:off x="8577303" y="5527030"/>
            <a:ext cx="236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 Alex Rowell</a:t>
            </a:r>
          </a:p>
          <a:p>
            <a:r>
              <a:rPr lang="en-US" sz="1600" dirty="0"/>
              <a:t>Clinical teaching fellow</a:t>
            </a:r>
          </a:p>
        </p:txBody>
      </p:sp>
    </p:spTree>
    <p:extLst>
      <p:ext uri="{BB962C8B-B14F-4D97-AF65-F5344CB8AC3E}">
        <p14:creationId xmlns:p14="http://schemas.microsoft.com/office/powerpoint/2010/main" val="96081132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5213F-249C-7F3C-1DA9-6BD7EFD5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D5BF-4E0D-9C0A-5B43-328BAFC6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clinical placements in training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D7BF6-3688-C503-DDE6-752422DEF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6"/>
            <a:ext cx="6081214" cy="5597217"/>
          </a:xfrm>
        </p:spPr>
        <p:txBody>
          <a:bodyPr>
            <a:normAutofit fontScale="55000" lnSpcReduction="20000"/>
          </a:bodyPr>
          <a:lstStyle/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4200" dirty="0"/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500" dirty="0"/>
              <a:t>Substantial component of training.</a:t>
            </a:r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500" dirty="0"/>
              <a:t>Promoting effective clinical practice &amp; skills development. </a:t>
            </a:r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500" dirty="0"/>
              <a:t>Competency based learning outcomes.</a:t>
            </a:r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500" dirty="0"/>
              <a:t>Partnership working with local HSC Trusts.</a:t>
            </a:r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500" dirty="0"/>
              <a:t>Engaging, challenging, rewarding, positive learning experience.</a:t>
            </a:r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500" dirty="0"/>
              <a:t>Putting into practice HSC values e.g. compassion, excellence, working together.</a:t>
            </a:r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500" dirty="0"/>
              <a:t>Contributing to service provision and client wellbeing from outset of training.</a:t>
            </a:r>
          </a:p>
          <a:p>
            <a:pPr marL="806450" lvl="1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2000" dirty="0"/>
          </a:p>
        </p:txBody>
      </p:sp>
      <p:pic>
        <p:nvPicPr>
          <p:cNvPr id="6" name="Content Placeholder 5" descr="A group of people's heads with light bulbs&#10;&#10;Description automatically generated">
            <a:extLst>
              <a:ext uri="{FF2B5EF4-FFF2-40B4-BE49-F238E27FC236}">
                <a16:creationId xmlns:a16="http://schemas.microsoft.com/office/drawing/2014/main" id="{90896B70-A55C-2E03-EF32-50E7F5987E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415" y="3128747"/>
            <a:ext cx="4434385" cy="177375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A84F7A-0726-9C4D-9972-C5921AEF8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779" y="604381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957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310C8-D136-5C79-7501-E1807D80D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70FB5-209F-E21C-C7A7-8E298022C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the QUB </a:t>
            </a:r>
            <a:r>
              <a:rPr lang="en-GB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DClinPsy</a:t>
            </a:r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placements?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27D5-C7B4-5107-D5F3-069C6F926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6149455" cy="5148382"/>
          </a:xfrm>
        </p:spPr>
        <p:txBody>
          <a:bodyPr>
            <a:normAutofit fontScale="55000" lnSpcReduction="20000"/>
          </a:bodyPr>
          <a:lstStyle/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4000" dirty="0"/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000" dirty="0"/>
              <a:t>Regional training course: placements within different HSC Trusts across NI.</a:t>
            </a:r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000" dirty="0"/>
              <a:t>Clinical areas</a:t>
            </a:r>
          </a:p>
          <a:p>
            <a:pPr marL="806450" lvl="1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3600" dirty="0"/>
              <a:t>Varied clinical populations (e.g. adult mental health, child and adolescent services, intellectual disability)</a:t>
            </a:r>
          </a:p>
          <a:p>
            <a:pPr marL="806450" lvl="1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3600" dirty="0"/>
              <a:t>Varied service types e.g. inpatient/outpatient, MDTs</a:t>
            </a:r>
          </a:p>
          <a:p>
            <a:pPr marL="806450" lvl="1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3600" dirty="0"/>
              <a:t>Varied approaches for intervention: direct/indirect (carers, other health care professionals), individual/group, therapeutic modalities (e.g. CBT, systemic)</a:t>
            </a:r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000" dirty="0"/>
              <a:t>Opportunity to develop own areas of interest and style of working over the course of training.</a:t>
            </a:r>
          </a:p>
          <a:p>
            <a:pPr marL="457200" lvl="1" indent="0">
              <a:spcBef>
                <a:spcPts val="2000"/>
              </a:spcBef>
              <a:buClr>
                <a:srgbClr val="6FB7D7"/>
              </a:buClr>
              <a:buSzPct val="110000"/>
              <a:buNone/>
              <a:defRPr/>
            </a:pPr>
            <a:endParaRPr lang="en-GB" sz="3600" dirty="0"/>
          </a:p>
          <a:p>
            <a:pPr marL="806450" lvl="1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2000" dirty="0"/>
          </a:p>
        </p:txBody>
      </p:sp>
      <p:pic>
        <p:nvPicPr>
          <p:cNvPr id="6" name="Content Placeholder 5" descr="A person and person sitting in chairs&#10;&#10;Description automatically generated">
            <a:extLst>
              <a:ext uri="{FF2B5EF4-FFF2-40B4-BE49-F238E27FC236}">
                <a16:creationId xmlns:a16="http://schemas.microsoft.com/office/drawing/2014/main" id="{F39155ED-14BD-7EC6-41F4-CECE49A824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480" y="1825624"/>
            <a:ext cx="435133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B2B69B-FC73-76FB-18BC-FECB92FFDE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779" y="604381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1648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6382C-BE98-6342-BD03-56D72728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20" y="475078"/>
            <a:ext cx="5233028" cy="705601"/>
          </a:xfrm>
        </p:spPr>
        <p:txBody>
          <a:bodyPr anchor="b">
            <a:normAutofit fontScale="90000"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clinical placements involve?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2F1EB-D1E8-774D-B2B5-20D9C80C6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17" r="2" b="3898"/>
          <a:stretch/>
        </p:blipFill>
        <p:spPr>
          <a:xfrm>
            <a:off x="203038" y="2889899"/>
            <a:ext cx="2805577" cy="3172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2D2B7-3D7C-B64A-B3E5-1F412AC25F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55" r="16860" b="2"/>
          <a:stretch/>
        </p:blipFill>
        <p:spPr>
          <a:xfrm>
            <a:off x="3184713" y="170176"/>
            <a:ext cx="3004886" cy="2618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F2FECC-FBF0-FF4A-8258-6084266D67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26" r="12922" b="-5"/>
          <a:stretch/>
        </p:blipFill>
        <p:spPr>
          <a:xfrm>
            <a:off x="203038" y="173856"/>
            <a:ext cx="2805577" cy="261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83CB0-A180-854D-A7FD-DBE58A39E5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48" r="20710" b="-1"/>
          <a:stretch/>
        </p:blipFill>
        <p:spPr>
          <a:xfrm>
            <a:off x="3184715" y="2957667"/>
            <a:ext cx="3004885" cy="31682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D156F-B0F7-2F45-88E4-9F9893645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760" y="1348742"/>
            <a:ext cx="5233028" cy="4785866"/>
          </a:xfrm>
        </p:spPr>
        <p:txBody>
          <a:bodyPr>
            <a:normAutofit fontScale="92500"/>
          </a:bodyPr>
          <a:lstStyle/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2400" dirty="0"/>
              <a:t>Close supervision of a qualified Clinical Psychologist. </a:t>
            </a: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2400" dirty="0"/>
              <a:t>Working clinically with clients across the lifespan. </a:t>
            </a: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2400" dirty="0"/>
              <a:t>Aiming to reduce distress, improve quality of life.</a:t>
            </a: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2400" dirty="0"/>
              <a:t>Assessment, formulation, intervention.</a:t>
            </a: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2400" dirty="0"/>
              <a:t>Broader skill sets and professional issues e.g. understanding professional role, organisational influence, leadership, Equality Diversity and Inclusion, Patient and Public Involvement.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030A8-8582-004B-8E9B-E657EE606D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779" y="604381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3106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2162804-700B-FD46-9489-4ECD274F1C51}"/>
              </a:ext>
            </a:extLst>
          </p:cNvPr>
          <p:cNvCxnSpPr>
            <a:cxnSpLocks/>
          </p:cNvCxnSpPr>
          <p:nvPr/>
        </p:nvCxnSpPr>
        <p:spPr>
          <a:xfrm flipV="1">
            <a:off x="1595244" y="2772730"/>
            <a:ext cx="7414172" cy="232932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BF33577-5860-BF40-9377-170ED01AE183}"/>
              </a:ext>
            </a:extLst>
          </p:cNvPr>
          <p:cNvCxnSpPr>
            <a:cxnSpLocks/>
          </p:cNvCxnSpPr>
          <p:nvPr/>
        </p:nvCxnSpPr>
        <p:spPr>
          <a:xfrm flipV="1">
            <a:off x="5875916" y="3167329"/>
            <a:ext cx="3675588" cy="325872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96382C-BE98-6342-BD03-56D72728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20" y="143190"/>
            <a:ext cx="5141844" cy="761271"/>
          </a:xfrm>
        </p:spPr>
        <p:txBody>
          <a:bodyPr>
            <a:normAutofit fontScale="90000"/>
          </a:bodyPr>
          <a:lstStyle/>
          <a:p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Linking theory and practice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D156F-B0F7-2F45-88E4-9F9893645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18" y="904461"/>
            <a:ext cx="4959063" cy="3169899"/>
          </a:xfrm>
        </p:spPr>
        <p:txBody>
          <a:bodyPr anchor="t">
            <a:normAutofit lnSpcReduction="10000"/>
          </a:bodyPr>
          <a:lstStyle/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1800" dirty="0">
                <a:solidFill>
                  <a:srgbClr val="FFFFFF"/>
                </a:solidFill>
              </a:rPr>
              <a:t>Apply the teaching at Queen’s in clinical work on placement. Theory and research findings should inform clinical practice. </a:t>
            </a: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1800" dirty="0">
                <a:solidFill>
                  <a:srgbClr val="FFFFFF"/>
                </a:solidFill>
              </a:rPr>
              <a:t>Clinical science in practice – empirically supported psychological interventions. Evaluate treatment. </a:t>
            </a: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1800" dirty="0">
                <a:solidFill>
                  <a:srgbClr val="FFFFFF"/>
                </a:solidFill>
              </a:rPr>
              <a:t>Trainees bring their clinical experience and observations back into the classroom which can complement teaching / enhance learning. </a:t>
            </a: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1800" dirty="0">
                <a:solidFill>
                  <a:srgbClr val="FFFFFF"/>
                </a:solidFill>
              </a:rPr>
              <a:t>Reflective scientist-practitioners. </a:t>
            </a:r>
          </a:p>
        </p:txBody>
      </p:sp>
      <p:sp>
        <p:nvSpPr>
          <p:cNvPr id="145" name="Oval 132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63" descr="A picture containing person, indoor, child, little&#10;&#10;Description automatically generated">
            <a:extLst>
              <a:ext uri="{FF2B5EF4-FFF2-40B4-BE49-F238E27FC236}">
                <a16:creationId xmlns:a16="http://schemas.microsoft.com/office/drawing/2014/main" id="{A566CE5E-1557-7846-9332-F6364CEE9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35" r="12567" b="4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146" name="Freeform: Shape 134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36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Person working with laptop and notepad">
            <a:extLst>
              <a:ext uri="{FF2B5EF4-FFF2-40B4-BE49-F238E27FC236}">
                <a16:creationId xmlns:a16="http://schemas.microsoft.com/office/drawing/2014/main" id="{677B2749-30AF-F345-AF65-298BBB7037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06" r="19143" b="-2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0" name="Picture 9" descr="A picture containing tree, grass, outdoor, building&#10;&#10;Description automatically generated">
            <a:extLst>
              <a:ext uri="{FF2B5EF4-FFF2-40B4-BE49-F238E27FC236}">
                <a16:creationId xmlns:a16="http://schemas.microsoft.com/office/drawing/2014/main" id="{6198F2BA-AE59-7248-BB36-5C045E7D22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91" r="28854" b="-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148" name="Freeform: Shape 138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: Shape 140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A sign on a stone wall&#10;&#10;Description automatically generated with medium confidence">
            <a:extLst>
              <a:ext uri="{FF2B5EF4-FFF2-40B4-BE49-F238E27FC236}">
                <a16:creationId xmlns:a16="http://schemas.microsoft.com/office/drawing/2014/main" id="{4C716F7B-2857-1540-96A3-B21A8B56A6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75" r="24436" b="-1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92EA6C-983E-FF41-9AFD-254FD643E7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93" r="5" b="5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150" name="Freeform: Shape 14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50CFB0-38FF-774F-8C44-409FCD25C9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31" r="9834" b="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E59A94-9BC3-9B47-980E-4C8572891386}"/>
              </a:ext>
            </a:extLst>
          </p:cNvPr>
          <p:cNvCxnSpPr/>
          <p:nvPr/>
        </p:nvCxnSpPr>
        <p:spPr>
          <a:xfrm>
            <a:off x="7453615" y="1148523"/>
            <a:ext cx="78035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F33B6F6-BC14-7349-B6E0-0FCA05C5B3B5}"/>
              </a:ext>
            </a:extLst>
          </p:cNvPr>
          <p:cNvCxnSpPr>
            <a:cxnSpLocks/>
          </p:cNvCxnSpPr>
          <p:nvPr/>
        </p:nvCxnSpPr>
        <p:spPr>
          <a:xfrm flipH="1">
            <a:off x="9858199" y="3429000"/>
            <a:ext cx="295267" cy="85647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3B404BC-5260-3A41-A64F-AEBE18449F2F}"/>
              </a:ext>
            </a:extLst>
          </p:cNvPr>
          <p:cNvCxnSpPr>
            <a:cxnSpLocks/>
          </p:cNvCxnSpPr>
          <p:nvPr/>
        </p:nvCxnSpPr>
        <p:spPr>
          <a:xfrm>
            <a:off x="6837849" y="2053342"/>
            <a:ext cx="0" cy="66199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EE6F05-F9DF-8045-2E21-DF4FA513D24E}"/>
              </a:ext>
            </a:extLst>
          </p:cNvPr>
          <p:cNvCxnSpPr>
            <a:cxnSpLocks/>
          </p:cNvCxnSpPr>
          <p:nvPr/>
        </p:nvCxnSpPr>
        <p:spPr>
          <a:xfrm>
            <a:off x="8676988" y="4477894"/>
            <a:ext cx="596221" cy="29164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0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6382C-BE98-6342-BD03-56D72728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19" y="551278"/>
            <a:ext cx="6798655" cy="705601"/>
          </a:xfrm>
        </p:spPr>
        <p:txBody>
          <a:bodyPr anchor="b">
            <a:normAutofit fontScale="90000"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Placements at QUB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D156F-B0F7-2F45-88E4-9F9893645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55" y="1257953"/>
            <a:ext cx="11308840" cy="4785866"/>
          </a:xfrm>
        </p:spPr>
        <p:txBody>
          <a:bodyPr>
            <a:normAutofit fontScale="92500" lnSpcReduction="10000"/>
          </a:bodyPr>
          <a:lstStyle/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4000" dirty="0"/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000" dirty="0"/>
              <a:t>Across the three years of training:</a:t>
            </a:r>
          </a:p>
          <a:p>
            <a:pPr marL="806450" lvl="1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3600" dirty="0"/>
              <a:t>5 Placements. </a:t>
            </a:r>
          </a:p>
          <a:p>
            <a:pPr marL="806450" lvl="1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3600" dirty="0"/>
              <a:t>First year has an extended clinical placement.</a:t>
            </a:r>
          </a:p>
          <a:p>
            <a:pPr marL="806450" lvl="1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3600" dirty="0"/>
              <a:t>The 4 clinical placements in years 2 and 3 are approx. 6 months in duration.</a:t>
            </a:r>
          </a:p>
          <a:p>
            <a:pPr marL="806450" lvl="1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3600" dirty="0"/>
              <a:t>In placement typically for three days a week during term time and rising to four days during the summer months.</a:t>
            </a:r>
          </a:p>
          <a:p>
            <a:pPr marL="457200" lvl="1" indent="0">
              <a:spcBef>
                <a:spcPts val="2000"/>
              </a:spcBef>
              <a:buClr>
                <a:srgbClr val="6FB7D7"/>
              </a:buClr>
              <a:buSzPct val="110000"/>
              <a:buNone/>
              <a:defRPr/>
            </a:pPr>
            <a:endParaRPr lang="en-GB" sz="3600" dirty="0"/>
          </a:p>
          <a:p>
            <a:pPr marL="806450" lvl="1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030A8-8582-004B-8E9B-E657EE606D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779" y="604381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2065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63" y="179971"/>
            <a:ext cx="9144000" cy="865057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Placements at QUB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10429"/>
              </p:ext>
            </p:extLst>
          </p:nvPr>
        </p:nvGraphicFramePr>
        <p:xfrm>
          <a:off x="250371" y="1824502"/>
          <a:ext cx="1169125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086">
                  <a:extLst>
                    <a:ext uri="{9D8B030D-6E8A-4147-A177-3AD203B41FA5}">
                      <a16:colId xmlns:a16="http://schemas.microsoft.com/office/drawing/2014/main" val="101440649"/>
                    </a:ext>
                  </a:extLst>
                </a:gridCol>
                <a:gridCol w="3897086">
                  <a:extLst>
                    <a:ext uri="{9D8B030D-6E8A-4147-A177-3AD203B41FA5}">
                      <a16:colId xmlns:a16="http://schemas.microsoft.com/office/drawing/2014/main" val="1974574664"/>
                    </a:ext>
                  </a:extLst>
                </a:gridCol>
                <a:gridCol w="3897086">
                  <a:extLst>
                    <a:ext uri="{9D8B030D-6E8A-4147-A177-3AD203B41FA5}">
                      <a16:colId xmlns:a16="http://schemas.microsoft.com/office/drawing/2014/main" val="3482843846"/>
                    </a:ext>
                  </a:extLst>
                </a:gridCol>
              </a:tblGrid>
              <a:tr h="254716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Year</a:t>
                      </a:r>
                      <a:r>
                        <a:rPr lang="en-GB" baseline="0"/>
                        <a:t> 1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Year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64471"/>
                  </a:ext>
                </a:extLst>
              </a:tr>
              <a:tr h="254716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  <a:p>
                      <a:pPr algn="ctr"/>
                      <a:r>
                        <a:rPr lang="en-GB"/>
                        <a:t>1 Placement </a:t>
                      </a:r>
                    </a:p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  <a:p>
                      <a:pPr algn="ctr"/>
                      <a:r>
                        <a:rPr lang="en-GB"/>
                        <a:t>2 Placements </a:t>
                      </a:r>
                    </a:p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  <a:p>
                      <a:pPr algn="ctr"/>
                      <a:r>
                        <a:rPr lang="en-GB"/>
                        <a:t>2 Placements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320293"/>
                  </a:ext>
                </a:extLst>
              </a:tr>
              <a:tr h="10416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effectLst/>
                        </a:rPr>
                        <a:t>Adult</a:t>
                      </a:r>
                      <a:r>
                        <a:rPr lang="en-GB" sz="1800" kern="1200" baseline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>
                          <a:effectLst/>
                        </a:rPr>
                        <a:t>(presentations commonly seen in adulthood)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u="sng" kern="120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u="sng" kern="120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kern="1200">
                          <a:effectLst/>
                        </a:rPr>
                        <a:t>A child psychology placement and an intellectual disability placement.</a:t>
                      </a:r>
                      <a:endParaRPr lang="en-GB" u="none"/>
                    </a:p>
                    <a:p>
                      <a:pPr algn="ctr"/>
                      <a:endParaRPr lang="en-GB" sz="1800" kern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Specialist /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elective 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(e.g., Neuropsychology, Forensics, Neonatology, Specialist CAMHS, Specialist Paediatric Psychology, Older Adults, Addictions, psychosis, eating disorders, perinatal, specialist ID, LAC)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20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74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580B9-299C-1ECE-3178-F28C321CF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9390-6D89-F7A6-20C2-291BF3B3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 planning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80254-E2C5-40AD-DBA0-D3169AC77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053534" cy="4923795"/>
          </a:xfrm>
        </p:spPr>
        <p:txBody>
          <a:bodyPr>
            <a:normAutofit fontScale="70000" lnSpcReduction="20000"/>
          </a:bodyPr>
          <a:lstStyle/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4000" dirty="0"/>
          </a:p>
          <a:p>
            <a:pPr marL="349250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GB" sz="4000" dirty="0"/>
              <a:t>Placement planning meetings:</a:t>
            </a:r>
          </a:p>
          <a:p>
            <a:pPr marL="806450" lvl="1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3400" dirty="0"/>
              <a:t>Clinical population, Modes of working, Psychometric assessment, Primary and secondary therapeutic models</a:t>
            </a:r>
          </a:p>
          <a:p>
            <a:pPr marL="806450" lvl="1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3400" dirty="0"/>
              <a:t>EDI considerations, Engagement with service users</a:t>
            </a:r>
          </a:p>
          <a:p>
            <a:pPr marL="806450" lvl="1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3400" dirty="0"/>
              <a:t>Supervision schedule, Plans for mutual observation, Supervision model</a:t>
            </a:r>
          </a:p>
          <a:p>
            <a:pPr marL="806450" lvl="1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3400" dirty="0"/>
              <a:t>Trainee goals</a:t>
            </a:r>
          </a:p>
          <a:p>
            <a:pPr marL="806450" lvl="1" indent="-349250">
              <a:lnSpc>
                <a:spcPct val="120000"/>
              </a:lnSpc>
              <a:spcBef>
                <a:spcPts val="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r>
              <a:rPr lang="en-US" sz="3400" dirty="0"/>
              <a:t>Knowledge base/ reading.</a:t>
            </a:r>
            <a:endParaRPr lang="en-GB" sz="3400" dirty="0"/>
          </a:p>
          <a:p>
            <a:pPr marL="806450" lvl="1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0"/>
              <a:buChar char=""/>
              <a:defRPr/>
            </a:pPr>
            <a:endParaRPr lang="en-GB" sz="2000" dirty="0"/>
          </a:p>
        </p:txBody>
      </p:sp>
      <p:pic>
        <p:nvPicPr>
          <p:cNvPr id="6" name="Content Placeholder 5" descr="A person and person standing next to a clipboard with a pen and a cup&#10;&#10;Description automatically generated">
            <a:extLst>
              <a:ext uri="{FF2B5EF4-FFF2-40B4-BE49-F238E27FC236}">
                <a16:creationId xmlns:a16="http://schemas.microsoft.com/office/drawing/2014/main" id="{46C1E1D7-0CE8-768E-2AE9-9255EFB519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734" y="2058512"/>
            <a:ext cx="4462065" cy="33460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6D62E-6433-9D90-DFBA-D0B44B9091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779" y="604381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0572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a92ce6-2a38-46b4-9029-d4bb4d216744">
      <Terms xmlns="http://schemas.microsoft.com/office/infopath/2007/PartnerControls"/>
    </lcf76f155ced4ddcb4097134ff3c332f>
    <TaxCatchAll xmlns="5b0534d2-e9d2-46a8-bd7c-9ac4c2b8347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21B7A88CADF49B04B6914440CECF7" ma:contentTypeVersion="15" ma:contentTypeDescription="Create a new document." ma:contentTypeScope="" ma:versionID="c6387643a197a68aba4e2fc370f306aa">
  <xsd:schema xmlns:xsd="http://www.w3.org/2001/XMLSchema" xmlns:xs="http://www.w3.org/2001/XMLSchema" xmlns:p="http://schemas.microsoft.com/office/2006/metadata/properties" xmlns:ns2="67a92ce6-2a38-46b4-9029-d4bb4d216744" xmlns:ns3="5b0534d2-e9d2-46a8-bd7c-9ac4c2b8347d" targetNamespace="http://schemas.microsoft.com/office/2006/metadata/properties" ma:root="true" ma:fieldsID="f8681e29f26191e17d883dfc6b9b6d3d" ns2:_="" ns3:_="">
    <xsd:import namespace="67a92ce6-2a38-46b4-9029-d4bb4d216744"/>
    <xsd:import namespace="5b0534d2-e9d2-46a8-bd7c-9ac4c2b83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92ce6-2a38-46b4-9029-d4bb4d216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49ff12-39f2-416e-aa91-245a66e610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534d2-e9d2-46a8-bd7c-9ac4c2b8347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dbbcfa5-7433-4755-a38a-222118f755f6}" ma:internalName="TaxCatchAll" ma:showField="CatchAllData" ma:web="5b0534d2-e9d2-46a8-bd7c-9ac4c2b83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0C8923-BF9D-4A83-BF7C-CFC484D4AE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3D1513-674C-4F28-A7F3-3744926AF9AE}">
  <ds:schemaRefs>
    <ds:schemaRef ds:uri="5b0534d2-e9d2-46a8-bd7c-9ac4c2b8347d"/>
    <ds:schemaRef ds:uri="67a92ce6-2a38-46b4-9029-d4bb4d21674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EAFE0E-492E-475B-A8DC-D75A877C11C8}">
  <ds:schemaRefs>
    <ds:schemaRef ds:uri="5b0534d2-e9d2-46a8-bd7c-9ac4c2b8347d"/>
    <ds:schemaRef ds:uri="67a92ce6-2a38-46b4-9029-d4bb4d2167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aab77ea-b4a5-49e3-a1e8-d6dd23a1f286}" enabled="0" method="" siteId="{eaab77ea-b4a5-49e3-a1e8-d6dd23a1f2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Widescreen</PresentationFormat>
  <Paragraphs>116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 2</vt:lpstr>
      <vt:lpstr>Office Theme</vt:lpstr>
      <vt:lpstr>PowerPoint Presentation</vt:lpstr>
      <vt:lpstr>The clinical placement team</vt:lpstr>
      <vt:lpstr>Role of clinical placements in training</vt:lpstr>
      <vt:lpstr>Where are the QUB DClinPsy clinical placements?</vt:lpstr>
      <vt:lpstr>What do clinical placements involve?</vt:lpstr>
      <vt:lpstr>Linking theory and practice</vt:lpstr>
      <vt:lpstr>Clinical Placements at QUB</vt:lpstr>
      <vt:lpstr>Clinical Placements at QUB</vt:lpstr>
      <vt:lpstr>Placement planning</vt:lpstr>
      <vt:lpstr>Placement monitoring</vt:lpstr>
      <vt:lpstr>Trainee support around placements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McCormack</dc:creator>
  <cp:lastModifiedBy>Olwyn Matier</cp:lastModifiedBy>
  <cp:revision>1</cp:revision>
  <dcterms:created xsi:type="dcterms:W3CDTF">2020-12-09T23:07:50Z</dcterms:created>
  <dcterms:modified xsi:type="dcterms:W3CDTF">2024-10-29T17:49:19Z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0x010100EB621B7A88CADF49B04B6914440CECF7</vt:lpwstr>
  </property>
  <property fmtid="{D5CDD505-2E9C-101B-9397-08002B2CF9AE}" pid="3" name="MediaServiceImageTags">
    <vt:lpwstr/>
  </property>
</Properties>
</file>